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9" r:id="rId4"/>
    <p:sldId id="310" r:id="rId5"/>
    <p:sldId id="271" r:id="rId6"/>
    <p:sldId id="258" r:id="rId7"/>
    <p:sldId id="272" r:id="rId8"/>
    <p:sldId id="273" r:id="rId9"/>
    <p:sldId id="268" r:id="rId10"/>
    <p:sldId id="261" r:id="rId11"/>
    <p:sldId id="262" r:id="rId12"/>
    <p:sldId id="274" r:id="rId13"/>
    <p:sldId id="275" r:id="rId14"/>
    <p:sldId id="263" r:id="rId15"/>
    <p:sldId id="285" r:id="rId16"/>
    <p:sldId id="286" r:id="rId17"/>
    <p:sldId id="299" r:id="rId18"/>
    <p:sldId id="276" r:id="rId19"/>
    <p:sldId id="270" r:id="rId20"/>
    <p:sldId id="277" r:id="rId21"/>
    <p:sldId id="269" r:id="rId22"/>
    <p:sldId id="278" r:id="rId23"/>
    <p:sldId id="279" r:id="rId24"/>
    <p:sldId id="280" r:id="rId25"/>
    <p:sldId id="281" r:id="rId26"/>
    <p:sldId id="283" r:id="rId27"/>
    <p:sldId id="284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8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#sub520108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#sub520108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4F310-7AA9-4C19-B1E9-E01D1384E5AE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142338" name="WordArt 2"/>
          <p:cNvSpPr>
            <a:spLocks noChangeArrowheads="1" noChangeShapeType="1" noTextEdit="1"/>
          </p:cNvSpPr>
          <p:nvPr/>
        </p:nvSpPr>
        <p:spPr bwMode="auto">
          <a:xfrm>
            <a:off x="755650" y="1665288"/>
            <a:ext cx="7416800" cy="353695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chemeClr val="accent2"/>
                  </a:outerShdw>
                </a:effectLst>
                <a:latin typeface="Arial"/>
                <a:cs typeface="Arial"/>
              </a:rPr>
              <a:t>дисциплинарные </a:t>
            </a:r>
          </a:p>
          <a:p>
            <a:pPr algn="ctr"/>
            <a:endParaRPr lang="ru-RU" sz="3600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0033"/>
              </a:solidFill>
              <a:effectLst>
                <a:outerShdw dist="35921" dir="2700000" algn="ctr" rotWithShape="0">
                  <a:schemeClr val="accent2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kern="10" normalizeH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chemeClr val="accent2"/>
                  </a:outerShdw>
                </a:effectLst>
                <a:latin typeface="Arial"/>
                <a:cs typeface="Arial"/>
              </a:rPr>
              <a:t>в з ы с к а н и я</a:t>
            </a:r>
          </a:p>
        </p:txBody>
      </p:sp>
    </p:spTree>
    <p:extLst>
      <p:ext uri="{BB962C8B-B14F-4D97-AF65-F5344CB8AC3E}">
        <p14:creationId xmlns:p14="http://schemas.microsoft.com/office/powerpoint/2010/main" val="65818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8F06E-71A6-404E-95BE-0EF5ADB9B1DE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337002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Акт о наложении дисциплинарного взыскания объявляется работнику, подвергнутому дисциплинарному взысканию, под роспись в течение трех рабочих дней со дня его издания. В случае отказа работника подтвердить своей подписью ознакомление с актом работодателя об этом делается соответствующая запись в акте о наложении дисциплинарного взыскания.</a:t>
            </a:r>
          </a:p>
          <a:p>
            <a:r>
              <a:rPr lang="ru-RU" sz="2800" dirty="0"/>
              <a:t>В случае невозможности ознакомить работника лично с актом работодателя о наложении дисциплинарного взыскания работодатель обязан направить работнику </a:t>
            </a:r>
            <a:r>
              <a:rPr lang="ru-RU" sz="2800" b="1" dirty="0"/>
              <a:t>копию акта о наложении </a:t>
            </a:r>
            <a:r>
              <a:rPr lang="ru-RU" sz="2800" dirty="0"/>
              <a:t>дисциплинарного взыскания письмом с уведомлением в течение трех рабочих дней со дня издания акта работодателя.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32427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5229225"/>
            <a:ext cx="6954838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Ст. 26 Закона РК о профсоюзах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9750" y="333375"/>
            <a:ext cx="8353425" cy="467995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 dirty="0" smtClean="0"/>
              <a:t>Члены </a:t>
            </a:r>
            <a:r>
              <a:rPr lang="ru-RU" sz="2800" dirty="0"/>
              <a:t>выборных профсоюзных органов, не освобожденные от основной работы, не могут быть подвергнуты дисциплинарным взысканиям </a:t>
            </a:r>
            <a:r>
              <a:rPr lang="ru-RU" sz="2800" dirty="0">
                <a:solidFill>
                  <a:srgbClr val="FF0000"/>
                </a:solidFill>
              </a:rPr>
              <a:t>без мотивированного мнения </a:t>
            </a:r>
            <a:r>
              <a:rPr lang="ru-RU" sz="2800" dirty="0"/>
              <a:t>профсоюзного органа, членами которого они являются. </a:t>
            </a:r>
            <a:endParaRPr lang="ru-RU" sz="2800" dirty="0" smtClean="0"/>
          </a:p>
          <a:p>
            <a:pPr>
              <a:defRPr/>
            </a:pPr>
            <a:r>
              <a:rPr lang="ru-RU" sz="2800" dirty="0" smtClean="0"/>
              <a:t>Не </a:t>
            </a:r>
            <a:r>
              <a:rPr lang="ru-RU" sz="2800" dirty="0"/>
              <a:t>освобожденный от основной работы руководитель (председатель) профсоюзного органа не может быть привлечен к дисциплинарной ответственности </a:t>
            </a:r>
            <a:r>
              <a:rPr lang="ru-RU" sz="2800" dirty="0">
                <a:solidFill>
                  <a:srgbClr val="FF0000"/>
                </a:solidFill>
              </a:rPr>
              <a:t>без мотивированного мнения</a:t>
            </a:r>
            <a:r>
              <a:rPr lang="ru-RU" sz="2800" dirty="0"/>
              <a:t> вышестоящего профсоюзного органа.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98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При разрешении спора о законности расторжения трудового договора по инициативе работодателя или привлечении к дисциплинарной ответственности, судам следует разграничивать понятия «член профсоюза» и «член выборного профсоюзного органа». Законодательство требует получения мотивированного мнения профсоюзного органа профессионального союза только в отношении членов выборных профсоюзных органов, не освобожденных от основной работы. Работодатель обязан получить мотивированное мнение профсоюзного органа профессионального союза при издании приказа о расторжении трудового договора по инициативе работодателя и привлечении к дисциплинарной ответственности.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81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Отсутствие мотивированного мнения органа профессионального союза на момент расторжения трудового договора по инициативе работодателя или привлечения к дисциплинарной ответственности члена выборного профсоюзного органа, не освобожденного от основной работы, </a:t>
            </a:r>
            <a:r>
              <a:rPr lang="ru-RU" dirty="0">
                <a:solidFill>
                  <a:srgbClr val="FF0000"/>
                </a:solidFill>
              </a:rPr>
              <a:t>является безусловным основанием для удовлетворения иска о восстановлении на работе,</a:t>
            </a:r>
            <a:r>
              <a:rPr lang="ru-RU" dirty="0"/>
              <a:t> поскольку мотивированное мнение должно быть получено до издания приказа. 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50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F8596-4733-4433-BB1D-3B5AB4FFA272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Сроки наложения  дисциплинарных взысканий</a:t>
            </a:r>
            <a:r>
              <a:rPr lang="ru-RU" sz="3600" b="1" dirty="0" smtClean="0">
                <a:solidFill>
                  <a:schemeClr val="accent2"/>
                </a:solidFill>
                <a:latin typeface="Times New Roman" pitchFamily="18" charset="0"/>
              </a:rPr>
              <a:t>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itchFamily="18" charset="0"/>
              </a:rPr>
              <a:t>    Дисциплинарное взыскание на работника налагается непосредственно за обнаружением дисциплинарного проступка, но не позднее одного  месяца со дня его обнаружения, за исключением случаев, установленных законами Республики Казахстан, а также в период действия обстоятельств, при которых не издается акт работодателя  о наложении на работника дисциплинарного взыскания</a:t>
            </a:r>
          </a:p>
        </p:txBody>
      </p:sp>
    </p:spTree>
    <p:extLst>
      <p:ext uri="{BB962C8B-B14F-4D97-AF65-F5344CB8AC3E}">
        <p14:creationId xmlns:p14="http://schemas.microsoft.com/office/powerpoint/2010/main" val="101310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днем обнаружения проступка, с которого начинается течение месячного срока, считается день, когда лицу, которому по службе (работе) подчинен работник, стало известно о совершении проступка, </a:t>
            </a:r>
            <a:r>
              <a:rPr lang="ru-RU" b="1" dirty="0"/>
              <a:t>независимо от того, наделено ли оно правом наложения дисциплинарных взысканий или нет;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309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отказ работника от дачи письменного объяснения об обстоятельствах совершенного им проступка </a:t>
            </a:r>
            <a:r>
              <a:rPr lang="ru-RU" b="1" dirty="0"/>
              <a:t>не является основанием для восстановления его на прежней работе</a:t>
            </a:r>
            <a:r>
              <a:rPr lang="ru-RU" dirty="0"/>
              <a:t>, если виновность в совершении дисциплинарного проступка подтверждается совокупностью доказательств.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B6DBA5-5062-4831-820B-0B12E4CAEFA1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037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dirty="0"/>
              <a:t>Дисциплинарное взыскание не может быть применено позднее шести месяцев со дня совершения дисциплинарного проступка, а в случаях, установленных законами Республики Казахстан, или установления дисциплинарного проступка по результатам ревизии или проверки финансово-хозяйственной деятельности работодателя – позднее одного года со дня совершения работником дисциплинарного проступка. В указанные сроки не включается время производства по уголовному делу.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510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Если при рассмотрении дела о восстановлении на работе лица, трудовой договор с которым расторгнут за нарушение трудовой дисциплины, суд придет к выводу, </a:t>
            </a:r>
            <a:r>
              <a:rPr lang="ru-RU" dirty="0">
                <a:solidFill>
                  <a:srgbClr val="FF0000"/>
                </a:solidFill>
              </a:rPr>
              <a:t>что проступок действительно имел место</a:t>
            </a:r>
            <a:r>
              <a:rPr lang="ru-RU" dirty="0"/>
              <a:t>, но расторжение произведено </a:t>
            </a:r>
            <a:r>
              <a:rPr lang="ru-RU" dirty="0">
                <a:solidFill>
                  <a:srgbClr val="FF0000"/>
                </a:solidFill>
              </a:rPr>
              <a:t>с нарушением установленного Трудовым кодексом порядка или срока</a:t>
            </a:r>
            <a:r>
              <a:rPr lang="ru-RU" dirty="0"/>
              <a:t> наложения дисциплинарного взыскания, то работник </a:t>
            </a:r>
            <a:r>
              <a:rPr lang="ru-RU" b="1" dirty="0"/>
              <a:t>может быть </a:t>
            </a:r>
            <a:r>
              <a:rPr lang="ru-RU" dirty="0"/>
              <a:t>восстановлен на работе.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90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/>
              <a:t>Течение срока наложения дисциплинарного взыскания </a:t>
            </a:r>
            <a:r>
              <a:rPr lang="ru-RU" b="1" dirty="0"/>
              <a:t>приостанавливается на время отсутствия работника на работе в связи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временной </a:t>
            </a:r>
            <a:r>
              <a:rPr lang="ru-RU" dirty="0" smtClean="0"/>
              <a:t>нетрудоспособностью</a:t>
            </a:r>
          </a:p>
          <a:p>
            <a:r>
              <a:rPr lang="ru-RU" dirty="0" smtClean="0"/>
              <a:t>освобождением </a:t>
            </a:r>
            <a:r>
              <a:rPr lang="ru-RU" dirty="0"/>
              <a:t>от работы для выполнения государственных или общественных </a:t>
            </a:r>
            <a:r>
              <a:rPr lang="ru-RU" dirty="0" smtClean="0"/>
              <a:t>обязанностей</a:t>
            </a:r>
          </a:p>
          <a:p>
            <a:r>
              <a:rPr lang="ru-RU" dirty="0" smtClean="0"/>
              <a:t> </a:t>
            </a:r>
            <a:r>
              <a:rPr lang="ru-RU" dirty="0"/>
              <a:t>нахождением в </a:t>
            </a:r>
            <a:r>
              <a:rPr lang="ru-RU" dirty="0" smtClean="0"/>
              <a:t>отпуске</a:t>
            </a:r>
          </a:p>
          <a:p>
            <a:r>
              <a:rPr lang="ru-RU" dirty="0" smtClean="0"/>
              <a:t> </a:t>
            </a:r>
            <a:r>
              <a:rPr lang="ru-RU" dirty="0"/>
              <a:t>командировке или </a:t>
            </a:r>
            <a:r>
              <a:rPr lang="ru-RU" b="1" dirty="0" err="1"/>
              <a:t>межвахтовом</a:t>
            </a:r>
            <a:r>
              <a:rPr lang="ru-RU" b="1" dirty="0"/>
              <a:t> отдыхе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3376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84BF4-2D15-4CD8-AD11-23EC824FC9B4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hlink"/>
                </a:solidFill>
              </a:rPr>
              <a:t>дисциплинарное взыскание</a:t>
            </a:r>
            <a:r>
              <a:rPr lang="ru-RU" b="1" dirty="0" smtClean="0"/>
              <a:t> - </a:t>
            </a:r>
            <a:r>
              <a:rPr lang="ru-RU" dirty="0" smtClean="0"/>
              <a:t>мера </a:t>
            </a:r>
            <a:r>
              <a:rPr lang="ru-RU" dirty="0"/>
              <a:t>дисциплинарного воздействия на работника, применяемого работодателем за совершение дисциплинарного </a:t>
            </a:r>
            <a:r>
              <a:rPr lang="ru-RU" dirty="0" smtClean="0"/>
              <a:t>проступка (п.п.75) ст. 1);</a:t>
            </a:r>
            <a:endParaRPr lang="ru-RU" dirty="0"/>
          </a:p>
          <a:p>
            <a:endParaRPr lang="ru-RU" dirty="0"/>
          </a:p>
          <a:p>
            <a:r>
              <a:rPr lang="ru-RU" b="1" dirty="0" smtClean="0">
                <a:solidFill>
                  <a:srgbClr val="0070C0"/>
                </a:solidFill>
              </a:rPr>
              <a:t>дисциплинарный </a:t>
            </a:r>
            <a:r>
              <a:rPr lang="ru-RU" b="1" dirty="0">
                <a:solidFill>
                  <a:srgbClr val="0070C0"/>
                </a:solidFill>
              </a:rPr>
              <a:t>проступок - </a:t>
            </a:r>
            <a:r>
              <a:rPr lang="ru-RU" dirty="0"/>
              <a:t>нарушение работником трудовой дисциплины, а также ненадлежащее исполнение трудовых </a:t>
            </a:r>
            <a:r>
              <a:rPr lang="ru-RU" dirty="0" smtClean="0"/>
              <a:t>обязанностей (п.п.76) ст. 1);</a:t>
            </a:r>
            <a:endParaRPr lang="ru-RU" dirty="0"/>
          </a:p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endParaRPr lang="ru-RU" b="1" dirty="0" smtClean="0"/>
          </a:p>
          <a:p>
            <a:pPr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hlink"/>
                </a:solidFill>
              </a:rPr>
              <a:t>дисциплинарный проступок</a:t>
            </a:r>
            <a:r>
              <a:rPr lang="ru-RU" b="1" dirty="0" smtClean="0"/>
              <a:t> </a:t>
            </a:r>
            <a:r>
              <a:rPr lang="ru-RU" dirty="0" smtClean="0"/>
              <a:t>- нарушение работником трудовой дисциплины, </a:t>
            </a:r>
            <a:r>
              <a:rPr lang="ru-RU" strike="sngStrike" dirty="0" smtClean="0"/>
              <a:t>а также противоправное виновное неисполнение </a:t>
            </a:r>
            <a:r>
              <a:rPr lang="ru-RU" dirty="0" smtClean="0"/>
              <a:t>или ненадлежащее исполнение трудовых обязанностей</a:t>
            </a:r>
          </a:p>
        </p:txBody>
      </p:sp>
    </p:spTree>
    <p:extLst>
      <p:ext uri="{BB962C8B-B14F-4D97-AF65-F5344CB8AC3E}">
        <p14:creationId xmlns:p14="http://schemas.microsoft.com/office/powerpoint/2010/main" val="164172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4CF9B-65D4-4A40-99EF-0D50032C8BA1}" type="slidenum">
              <a:rPr lang="ru-RU"/>
              <a:pPr>
                <a:defRPr/>
              </a:pPr>
              <a:t>20</a:t>
            </a:fld>
            <a:endParaRPr lang="ru-RU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ru-RU" dirty="0" smtClean="0"/>
              <a:t>В случаях, предусмотренных статьей 176, дисциплинарные взыскания налагаются не позднее одного месяца со дня вступления в законную силу решения суда о признании забастовки незаконной.</a:t>
            </a:r>
          </a:p>
          <a:p>
            <a:pPr eaLnBrk="1" hangingPunct="1">
              <a:defRPr/>
            </a:pPr>
            <a:endParaRPr lang="ru-RU" dirty="0"/>
          </a:p>
          <a:p>
            <a:r>
              <a:rPr lang="ru-RU" dirty="0"/>
              <a:t>Работодатель, наложивший на работника дисциплинарное взыскание, вправе снять его досрочно путем издания акта работодателя.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974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Дисциплинарное взыскание не может быть применено позднее шести месяцев со дня совершения дисциплинарного проступка, а в случаях, установленных законами Республики Казахстан, или установления дисциплинарного проступка по результатам ревизии или проверки финансово-хозяйственной деятельности работодателя – позднее одного года со дня совершения работником дисциплинарного проступка. В указанные сроки не включается время производства по уголовному делу.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279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Разрешая иск о восстановлении на прежней работе лица, уволенного по основанию, предусмотренному </a:t>
            </a:r>
            <a:r>
              <a:rPr lang="ru-RU" dirty="0" err="1" smtClean="0"/>
              <a:t>п.п</a:t>
            </a:r>
            <a:r>
              <a:rPr lang="ru-RU" dirty="0" smtClean="0"/>
              <a:t>. </a:t>
            </a:r>
            <a:r>
              <a:rPr lang="ru-RU" dirty="0"/>
              <a:t>16) </a:t>
            </a:r>
            <a:r>
              <a:rPr lang="ru-RU" dirty="0" smtClean="0"/>
              <a:t>п. </a:t>
            </a:r>
            <a:r>
              <a:rPr lang="ru-RU" dirty="0"/>
              <a:t>1 </a:t>
            </a:r>
            <a:r>
              <a:rPr lang="ru-RU" dirty="0" smtClean="0"/>
              <a:t>ст. </a:t>
            </a:r>
            <a:r>
              <a:rPr lang="ru-RU" dirty="0"/>
              <a:t>52 </a:t>
            </a:r>
            <a:r>
              <a:rPr lang="ru-RU" dirty="0" smtClean="0"/>
              <a:t>ТК, </a:t>
            </a:r>
            <a:r>
              <a:rPr lang="ru-RU" dirty="0"/>
              <a:t>суд обязан исследовать доказательства о </a:t>
            </a:r>
            <a:r>
              <a:rPr lang="ru-RU" dirty="0" smtClean="0"/>
              <a:t>том</a:t>
            </a:r>
            <a:r>
              <a:rPr lang="ru-RU" dirty="0"/>
              <a:t>:</a:t>
            </a:r>
            <a:endParaRPr lang="ru-RU" dirty="0" smtClean="0"/>
          </a:p>
          <a:p>
            <a:r>
              <a:rPr lang="ru-RU" dirty="0" smtClean="0"/>
              <a:t>совершал </a:t>
            </a:r>
            <a:r>
              <a:rPr lang="ru-RU" dirty="0"/>
              <a:t>ли ранее работник проступок, за который был привлечен к дисциплинарной </a:t>
            </a:r>
            <a:r>
              <a:rPr lang="ru-RU" dirty="0" smtClean="0"/>
              <a:t>ответственности</a:t>
            </a:r>
          </a:p>
          <a:p>
            <a:r>
              <a:rPr lang="ru-RU" dirty="0" smtClean="0"/>
              <a:t>соблюдены </a:t>
            </a:r>
            <a:r>
              <a:rPr lang="ru-RU" dirty="0"/>
              <a:t>ли установленные законодательными актами порядок и сроки наложения этого дисциплинарного </a:t>
            </a:r>
            <a:r>
              <a:rPr lang="ru-RU" dirty="0" smtClean="0"/>
              <a:t>взыскания</a:t>
            </a:r>
          </a:p>
          <a:p>
            <a:r>
              <a:rPr lang="ru-RU" dirty="0" smtClean="0"/>
              <a:t>есть </a:t>
            </a:r>
            <a:r>
              <a:rPr lang="ru-RU" dirty="0"/>
              <a:t>ли признак повторности неисполнения или повторного ненадлежащего исполнения работником без уважительных причин трудовых обязанностей.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669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Если при рассмотрении дела суд установит, что привлечение лица к дисциплинарной ответственности за ранее совершенный проступок произведено с нарушением законодательства, то признак повторности исключается, а истец подлежит восстановлению на прежней работе.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366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При определении повторности необходимо руководствоваться наличием у работника одного из видов дисциплинарного взыскания (замечание, выговор, строгий выговор) в период его действия, </a:t>
            </a:r>
            <a:r>
              <a:rPr lang="ru-RU" dirty="0">
                <a:solidFill>
                  <a:srgbClr val="FF0000"/>
                </a:solidFill>
              </a:rPr>
              <a:t>независимо от того, какой дисциплинарный проступок был совершен работником повторно аналогичный первому проступку или иной другой дисциплинарный проступок</a:t>
            </a:r>
            <a:r>
              <a:rPr lang="ru-RU" dirty="0"/>
              <a:t>. В основании расторжения трудового договора предусмотрено наложение на работника дисциплинарного взыскания за повторное неисполнение или повторное ненадлежащее исполнение без уважительных причин трудовых обязанностей.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79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этом суду следует иметь в виду, что расторжение трудового договора по данному основанию </a:t>
            </a:r>
            <a:r>
              <a:rPr lang="ru-RU" dirty="0">
                <a:solidFill>
                  <a:srgbClr val="FF0000"/>
                </a:solidFill>
              </a:rPr>
              <a:t>возможно только при наличии ранее совершенного дисциплинарного проступка, за который работник уже был привлечен к дисциплинарной ответственности</a:t>
            </a:r>
            <a:r>
              <a:rPr lang="ru-RU" dirty="0"/>
              <a:t>, в порядке, предусмотренном статьей 65 Трудового кодекса. 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39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При рассмотрении спора в связи с совершением работником дисциплинарного проступка судам следует учитывать, что </a:t>
            </a:r>
            <a:r>
              <a:rPr lang="ru-RU" dirty="0">
                <a:solidFill>
                  <a:srgbClr val="FF0000"/>
                </a:solidFill>
              </a:rPr>
              <a:t>избрание вида дисциплинарного взыскания </a:t>
            </a:r>
            <a:r>
              <a:rPr lang="ru-RU" dirty="0"/>
              <a:t>(замечание, выговор, строгий выговор, расторжение трудового договора) </a:t>
            </a:r>
            <a:r>
              <a:rPr lang="ru-RU" dirty="0">
                <a:solidFill>
                  <a:srgbClr val="FF0000"/>
                </a:solidFill>
              </a:rPr>
              <a:t>является правом работодателя</a:t>
            </a:r>
            <a:r>
              <a:rPr lang="ru-RU" dirty="0"/>
              <a:t> в зависимости от совершенного работником дисциплинарного проступка </a:t>
            </a:r>
            <a:r>
              <a:rPr lang="ru-RU" dirty="0">
                <a:solidFill>
                  <a:srgbClr val="FF0000"/>
                </a:solidFill>
              </a:rPr>
              <a:t>и относится к компетенции работодателя</a:t>
            </a:r>
            <a:r>
              <a:rPr lang="ru-RU" dirty="0"/>
              <a:t>, с которым работник состоит в трудовых отношениях.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12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Если при рассмотрении дела о восстановлении на работе лица, трудовой договор с которым расторгнут за нарушение трудовой дисциплины, суд придет к выводу, </a:t>
            </a:r>
            <a:r>
              <a:rPr lang="ru-RU" dirty="0">
                <a:solidFill>
                  <a:srgbClr val="FF0000"/>
                </a:solidFill>
              </a:rPr>
              <a:t>что проступок действительно имел место</a:t>
            </a:r>
            <a:r>
              <a:rPr lang="ru-RU" dirty="0"/>
              <a:t>, но расторжение произведено </a:t>
            </a:r>
            <a:r>
              <a:rPr lang="ru-RU" dirty="0">
                <a:solidFill>
                  <a:srgbClr val="FF0000"/>
                </a:solidFill>
              </a:rPr>
              <a:t>с нарушением установленного Трудовым кодексом порядка или срока</a:t>
            </a:r>
            <a:r>
              <a:rPr lang="ru-RU" dirty="0"/>
              <a:t> наложения дисциплинарного взыскания, то работник </a:t>
            </a:r>
            <a:r>
              <a:rPr lang="ru-RU" b="1" dirty="0"/>
              <a:t>может быть </a:t>
            </a:r>
            <a:r>
              <a:rPr lang="ru-RU" dirty="0"/>
              <a:t>восстановлен на работе.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373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863600"/>
          </a:xfrm>
        </p:spPr>
        <p:txBody>
          <a:bodyPr>
            <a:normAutofit fontScale="90000"/>
          </a:bodyPr>
          <a:lstStyle/>
          <a:p>
            <a:r>
              <a:rPr lang="ru-RU" altLang="ru-RU" sz="3200" b="1" smtClean="0"/>
              <a:t>Статья 64. Дисциплинарные взыскания</a:t>
            </a:r>
            <a:r>
              <a:rPr lang="ru-RU" altLang="ru-RU" sz="3200" smtClean="0"/>
              <a:t/>
            </a:r>
            <a:br>
              <a:rPr lang="ru-RU" altLang="ru-RU" sz="3200" smtClean="0"/>
            </a:br>
            <a:endParaRPr lang="ru-RU" altLang="ru-RU" sz="32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ru-RU" sz="2800" dirty="0"/>
              <a:t>За совершение работником дисциплинарного проступка работодатель вправе применять следующие виды дисциплинарных взысканий:</a:t>
            </a:r>
          </a:p>
          <a:p>
            <a:pPr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расторжение трудового договора по инициативе работодателя по основаниям, предусмотренным </a:t>
            </a:r>
            <a:r>
              <a:rPr lang="ru-RU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 action="ppaction://hlinkfile"/>
              </a:rPr>
              <a:t>подпунктами 8), 9), 10), 11), 12), 13), 14), 15), 16), 17) и 18) пункта 1 статьи 52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Кодекса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>
              <a:defRPr/>
            </a:pPr>
            <a:r>
              <a:rPr lang="ru-RU" dirty="0"/>
              <a:t>При определении вида дисциплинарного взыскания </a:t>
            </a:r>
            <a:r>
              <a:rPr lang="ru-RU" b="1" dirty="0"/>
              <a:t>работодатель вправе применить расторжение </a:t>
            </a:r>
            <a:r>
              <a:rPr lang="ru-RU" dirty="0"/>
              <a:t>трудового договора в случаях, предусмотренных подпунктами 8), 9), 10), 11), 12), 13), 14), 15), 16), 17), 18) пункта 1 статьи 52 Трудового кодекса.</a:t>
            </a:r>
          </a:p>
          <a:p>
            <a:pPr>
              <a:defRPr/>
            </a:pP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692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Заголовок 1"/>
          <p:cNvSpPr>
            <a:spLocks noGrp="1"/>
          </p:cNvSpPr>
          <p:nvPr>
            <p:ph type="title"/>
          </p:nvPr>
        </p:nvSpPr>
        <p:spPr>
          <a:xfrm>
            <a:off x="457200" y="646113"/>
            <a:ext cx="8229600" cy="1182687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2400" smtClean="0"/>
              <a:t>Ограничение возможности расторжения трудового договора по инициативе работодателя </a:t>
            </a:r>
            <a:br>
              <a:rPr lang="ru-RU" altLang="ru-RU" sz="2400" smtClean="0"/>
            </a:br>
            <a:r>
              <a:rPr lang="kk-KZ" altLang="ru-RU" smtClean="0"/>
              <a:t> 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12595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Не допускается расторжение трудового договора по инициативе работодателя в период временной нетрудоспособности и пребывания работника в отпуске, за исключением случаев, предусмотренных подпунктами 1), </a:t>
            </a:r>
            <a:r>
              <a:rPr lang="ru-RU" altLang="ru-RU" b="1" dirty="0" smtClean="0"/>
              <a:t>18), </a:t>
            </a:r>
            <a:r>
              <a:rPr lang="ru-RU" altLang="ru-RU" dirty="0" smtClean="0"/>
              <a:t>20) и 23) пункта 1 статьи 5</a:t>
            </a:r>
            <a:r>
              <a:rPr lang="kk-KZ" altLang="ru-RU" dirty="0" smtClean="0"/>
              <a:t>2 </a:t>
            </a:r>
            <a:r>
              <a:rPr lang="ru-RU" altLang="ru-RU" dirty="0" smtClean="0"/>
              <a:t> Кодекса. </a:t>
            </a:r>
          </a:p>
          <a:p>
            <a:endParaRPr lang="ru-RU" altLang="ru-RU" dirty="0" smtClean="0"/>
          </a:p>
        </p:txBody>
      </p:sp>
      <p:sp>
        <p:nvSpPr>
          <p:cNvPr id="125956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D5150B7-D16E-4FFB-B423-04B9E0D1C81F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70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При рассмотрении заявлений об оспаривании приказов работодателя о привлечении работника к дисциплинарной ответственности следует учитывать, что нарушением трудовой дисциплины является виновное неисполнение или ненадлежащее исполнение работником возложенных на него трудовых обязанностей (нарушение правил трудового распорядка, должностных инструкций и положений, приказов работодателя, технических правил и т.п.).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5030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Расторжение ТД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По инициативе работодателя (подпункты 9) и 10) пункта 1 статьи 52 Трудового кодекса) трудовой договор может быть расторгнут в случае нахождения работника на работе в состоянии алкогольного, наркотического, психотропного, </a:t>
            </a:r>
            <a:r>
              <a:rPr lang="ru-RU" dirty="0" err="1"/>
              <a:t>токсикоманического</a:t>
            </a:r>
            <a:r>
              <a:rPr lang="ru-RU" dirty="0"/>
              <a:t> опьянения (их аналогов), в том числе в случаях употребления в течение рабочего дня веществ, вызывающих состояние алкогольного, наркотического, </a:t>
            </a:r>
            <a:r>
              <a:rPr lang="ru-RU" dirty="0" err="1"/>
              <a:t>токсикоманического</a:t>
            </a:r>
            <a:r>
              <a:rPr lang="ru-RU" dirty="0"/>
              <a:t> опьянения (их аналогов). </a:t>
            </a:r>
            <a:r>
              <a:rPr lang="ru-RU" b="1" i="1" dirty="0"/>
              <a:t>Для расторжения трудового договора по этим основаниям не имеет значения, отстранялся ли работник от работы в связи с таким состоянием.</a:t>
            </a:r>
          </a:p>
          <a:p>
            <a:endParaRPr lang="ru-RU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B6DBA5-5062-4831-820B-0B12E4CAEFA1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738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Расторжение трудового договора по этим основаниям может последовать и тогда, когда работник </a:t>
            </a:r>
            <a:r>
              <a:rPr lang="ru-RU" b="1" dirty="0"/>
              <a:t>в рабочее время </a:t>
            </a:r>
            <a:r>
              <a:rPr lang="ru-RU" dirty="0"/>
              <a:t>находился в таком состоянии или употреблял указанные вещества не на своем рабочем месте, а на территории организации или объекта, где по поручению работодателя должен был выполнять трудовую функцию.</a:t>
            </a:r>
          </a:p>
          <a:p>
            <a:r>
              <a:rPr lang="ru-RU" dirty="0"/>
              <a:t>      Нетрезвое состояние работника либо наркотическое опьянение или интоксикация иного типа </a:t>
            </a:r>
            <a:r>
              <a:rPr lang="ru-RU" b="1" dirty="0"/>
              <a:t>должно быть подтверждено медицинским заключением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2513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764704"/>
            <a:ext cx="8229600" cy="5472608"/>
          </a:xfrm>
        </p:spPr>
        <p:txBody>
          <a:bodyPr>
            <a:normAutofit/>
          </a:bodyPr>
          <a:lstStyle/>
          <a:p>
            <a:r>
              <a:rPr lang="ru-RU" dirty="0"/>
              <a:t>Решение о направлении работника на медицинское освидетельствование принимается лицом, </a:t>
            </a:r>
            <a:r>
              <a:rPr lang="ru-RU" b="1" dirty="0"/>
              <a:t>уполномоченным работодателем. </a:t>
            </a:r>
            <a:endParaRPr lang="ru-RU" b="1" dirty="0" smtClean="0"/>
          </a:p>
          <a:p>
            <a:r>
              <a:rPr lang="ru-RU" dirty="0" smtClean="0"/>
              <a:t>В </a:t>
            </a:r>
            <a:r>
              <a:rPr lang="ru-RU" dirty="0"/>
              <a:t>случае отказа работника от прохождения медицинского освидетельствования составляется соответствующий </a:t>
            </a:r>
            <a:r>
              <a:rPr lang="ru-RU" b="1" dirty="0"/>
              <a:t>акт</a:t>
            </a:r>
            <a:r>
              <a:rPr lang="ru-RU" dirty="0"/>
              <a:t>, который является основанием для расторжения трудового договора согласно подпункту 10) пункта 1 статьи 52 Трудового кодекса.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4063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Расторжение ТД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Рассматривая дела о восстановлении на работе лиц, уволенных по </a:t>
            </a:r>
            <a:r>
              <a:rPr lang="ru-RU" dirty="0" err="1" smtClean="0"/>
              <a:t>п.п</a:t>
            </a:r>
            <a:r>
              <a:rPr lang="ru-RU" dirty="0" smtClean="0"/>
              <a:t>. </a:t>
            </a:r>
            <a:r>
              <a:rPr lang="ru-RU" dirty="0"/>
              <a:t>13) </a:t>
            </a:r>
            <a:r>
              <a:rPr lang="ru-RU" dirty="0" smtClean="0"/>
              <a:t>п. </a:t>
            </a:r>
            <a:r>
              <a:rPr lang="ru-RU" dirty="0"/>
              <a:t>1 </a:t>
            </a:r>
            <a:r>
              <a:rPr lang="ru-RU" dirty="0" smtClean="0"/>
              <a:t>ст. </a:t>
            </a:r>
            <a:r>
              <a:rPr lang="ru-RU" dirty="0"/>
              <a:t>52 </a:t>
            </a:r>
            <a:r>
              <a:rPr lang="ru-RU" dirty="0" smtClean="0"/>
              <a:t>ТК, </a:t>
            </a:r>
            <a:r>
              <a:rPr lang="ru-RU" dirty="0"/>
              <a:t>судам следует учитывать, что по данному основанию могут быть уволены </a:t>
            </a:r>
            <a:r>
              <a:rPr lang="ru-RU" b="1" dirty="0"/>
              <a:t>не только работники, непосредственно обслуживающие денежные или товарные ценности (прием, хранение, транспортировка, распределение и т.п.), но также и другие работники, которые в силу возложенных на них трудовых обязанностей </a:t>
            </a:r>
            <a:r>
              <a:rPr lang="ru-RU" dirty="0"/>
              <a:t>имеют непосредственный доступ к денежным операциям совершившие виновные действия либо бездействия, которые дают основание для утраты доверия к ним.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0960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/>
          </a:bodyPr>
          <a:lstStyle/>
          <a:p>
            <a:r>
              <a:rPr lang="ru-RU" dirty="0"/>
              <a:t>К таким действиям, в частности, могут быть отнесены: получение оплаты за услуги без соответствующих документов, обмеривание, обвешивание, обсчет, нарушение правил продажи спиртных напитков или выдачи наркотических лекарственных средств, завышение цен, присвоение имущества или виновное допущение его недостачи и излишка, </a:t>
            </a:r>
            <a:r>
              <a:rPr lang="ru-RU" b="1" dirty="0"/>
              <a:t>банковские операции, проведенные с нарушением установленного порядка.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7454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6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     </a:t>
            </a:r>
            <a:r>
              <a:rPr lang="ru-RU" b="1" dirty="0"/>
              <a:t> К таким нарушениям, в частности, относятся:</a:t>
            </a:r>
          </a:p>
          <a:p>
            <a:r>
              <a:rPr lang="ru-RU" dirty="0"/>
              <a:t>      отказ работника без уважительных причин от выполнения трудовых обязанностей по мотиву изменения условий труда, если такие изменения были внесены в трудовой договор с согласия работника;</a:t>
            </a:r>
          </a:p>
          <a:p>
            <a:r>
              <a:rPr lang="ru-RU" dirty="0"/>
              <a:t>      отказ или уклонение без уважительных причин от медицинского освидетельствования, предусмотренного в обязательном порядке для работников отдельных профессий, либо экспертной </a:t>
            </a:r>
            <a:r>
              <a:rPr lang="ru-RU" dirty="0" err="1"/>
              <a:t>профпатологической</a:t>
            </a:r>
            <a:r>
              <a:rPr lang="ru-RU" dirty="0"/>
              <a:t> комиссии, а также отказ работника от прохождения специального обучения, необходимого для выполнения работы, сдачи экзаменов по технике безопасности и правилам эксплуатации, промышленной безопасности, если это является обязательным условием допуска к работе.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65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864096"/>
          </a:xfrm>
        </p:spPr>
        <p:txBody>
          <a:bodyPr>
            <a:noAutofit/>
          </a:bodyPr>
          <a:lstStyle/>
          <a:p>
            <a:r>
              <a:rPr lang="ru-RU" sz="3200" b="1" dirty="0"/>
              <a:t>Статья 64. Дисциплинарные взыскания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За совершение работником дисциплинарного проступка работодатель вправе применять следующие виды дисциплинарных взысканий:</a:t>
            </a:r>
          </a:p>
          <a:p>
            <a:r>
              <a:rPr lang="ru-RU" dirty="0"/>
              <a:t>1) замечание;</a:t>
            </a:r>
          </a:p>
          <a:p>
            <a:r>
              <a:rPr lang="ru-RU" dirty="0"/>
              <a:t>2) выговор;</a:t>
            </a:r>
          </a:p>
          <a:p>
            <a:r>
              <a:rPr lang="ru-RU" dirty="0"/>
              <a:t>3) строгий выговор;</a:t>
            </a:r>
          </a:p>
          <a:p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4) расторжение трудового договора по инициативе работодателя по основаниям, предусмотренным </a:t>
            </a:r>
            <a:r>
              <a:rPr lang="ru-RU" u="sng" dirty="0">
                <a:solidFill>
                  <a:schemeClr val="tx1">
                    <a:lumMod val="85000"/>
                    <a:lumOff val="15000"/>
                  </a:schemeClr>
                </a:solidFill>
                <a:hlinkClick r:id="rId2" action="ppaction://hlinkfile"/>
              </a:rPr>
              <a:t>подпунктами 8), 9), 10), 11), 12), 13), 14), 15), 16), 17) и 18) пункта 1 статьи 52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Кодекса.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5714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682E5-1EC2-4ED6-AF61-69DC23B52002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r>
              <a:rPr lang="ru-RU" dirty="0"/>
              <a:t>Дисциплинарное взыскание налагается работодателем путем издания акта работодателя. </a:t>
            </a:r>
          </a:p>
          <a:p>
            <a:r>
              <a:rPr lang="ru-RU" dirty="0" smtClean="0"/>
              <a:t>До </a:t>
            </a:r>
            <a:r>
              <a:rPr lang="ru-RU" dirty="0"/>
              <a:t>применения дисциплинарного взыскания работодатель обязан затребовать от работника письменное объяснение. </a:t>
            </a:r>
            <a:r>
              <a:rPr lang="ru-RU" dirty="0">
                <a:solidFill>
                  <a:srgbClr val="FF0000"/>
                </a:solidFill>
              </a:rPr>
              <a:t>Если по истечении двух рабочих дней письменное объяснение работником не представлено, то составляется соответствующий акт. </a:t>
            </a:r>
          </a:p>
          <a:p>
            <a:r>
              <a:rPr lang="ru-RU" dirty="0" err="1"/>
              <a:t>Непредоставление</a:t>
            </a:r>
            <a:r>
              <a:rPr lang="ru-RU" dirty="0"/>
              <a:t> работником объяснения не является препятствием для применения дисциплинарного взыскания.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87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Акт о факте совершения работником дисциплинарного проступка или акт об отказе работника от дачи письменного объяснения </a:t>
            </a:r>
            <a:r>
              <a:rPr lang="ru-RU" dirty="0">
                <a:solidFill>
                  <a:srgbClr val="FF0000"/>
                </a:solidFill>
              </a:rPr>
              <a:t>не являются актом работодателя</a:t>
            </a:r>
            <a:r>
              <a:rPr lang="ru-RU" dirty="0"/>
              <a:t> и не требуют ознакомления с работником, допустившим дисциплинарный проступок;</a:t>
            </a:r>
          </a:p>
          <a:p>
            <a:r>
              <a:rPr lang="ru-RU" dirty="0"/>
              <a:t>При этом акт об отказе работника от дачи письменного объяснения составляется по истечении двух рабочих дней после требования о даче письменного объяснения. Требование о даче объяснения по факту совершенного проступка </a:t>
            </a:r>
            <a:r>
              <a:rPr lang="ru-RU" dirty="0">
                <a:solidFill>
                  <a:srgbClr val="FF0000"/>
                </a:solidFill>
              </a:rPr>
              <a:t>оформляется в письменном виде.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60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Нормативное постановление ВС РК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При рассмотрении спора в связи с совершением работником дисциплинарного проступка судам следует учитывать, что </a:t>
            </a:r>
            <a:r>
              <a:rPr lang="ru-RU" dirty="0">
                <a:solidFill>
                  <a:srgbClr val="FF0000"/>
                </a:solidFill>
              </a:rPr>
              <a:t>избрание вида дисциплинарного взыскания </a:t>
            </a:r>
            <a:r>
              <a:rPr lang="ru-RU" dirty="0"/>
              <a:t>(замечание, выговор, строгий выговор, расторжение трудового договора) </a:t>
            </a:r>
            <a:r>
              <a:rPr lang="ru-RU" dirty="0">
                <a:solidFill>
                  <a:srgbClr val="FF0000"/>
                </a:solidFill>
              </a:rPr>
              <a:t>является правом работодателя</a:t>
            </a:r>
            <a:r>
              <a:rPr lang="ru-RU" dirty="0"/>
              <a:t> в зависимости от совершенного работником дисциплинарного проступка </a:t>
            </a:r>
            <a:r>
              <a:rPr lang="ru-RU" dirty="0">
                <a:solidFill>
                  <a:srgbClr val="FF0000"/>
                </a:solidFill>
              </a:rPr>
              <a:t>и относится к компетенции работодателя</a:t>
            </a:r>
            <a:r>
              <a:rPr lang="ru-RU" dirty="0"/>
              <a:t>, с которым работник состоит в трудовых отношениях.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1645-146B-4DBE-87E4-1791E4152F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87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19268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За каждый дисциплинарный проступок к работнику может быть применено только одно дисциплинарное взыскание.</a:t>
            </a:r>
          </a:p>
          <a:p>
            <a:r>
              <a:rPr lang="ru-RU" dirty="0" smtClean="0"/>
              <a:t>Акт </a:t>
            </a:r>
            <a:r>
              <a:rPr lang="ru-RU" dirty="0"/>
              <a:t>работодателя о наложении на работника </a:t>
            </a:r>
            <a:r>
              <a:rPr lang="ru-RU" b="1" dirty="0"/>
              <a:t>дисциплинарного взыскания не может быть издан в период</a:t>
            </a:r>
            <a:r>
              <a:rPr lang="ru-RU" dirty="0"/>
              <a:t>:</a:t>
            </a:r>
          </a:p>
          <a:p>
            <a:r>
              <a:rPr lang="ru-RU" dirty="0"/>
              <a:t>1) временной нетрудоспособности работника;</a:t>
            </a:r>
          </a:p>
          <a:p>
            <a:r>
              <a:rPr lang="ru-RU" dirty="0"/>
              <a:t>2)	освобождения работника от работы на время выполнения государственных или общественных обязанностей;</a:t>
            </a:r>
          </a:p>
          <a:p>
            <a:r>
              <a:rPr lang="ru-RU" dirty="0"/>
              <a:t>3) нахождения работника в отпуске или </a:t>
            </a:r>
            <a:r>
              <a:rPr lang="ru-RU" dirty="0" err="1"/>
              <a:t>межвахтовом</a:t>
            </a:r>
            <a:r>
              <a:rPr lang="ru-RU" dirty="0"/>
              <a:t> отдыхе;</a:t>
            </a:r>
          </a:p>
          <a:p>
            <a:r>
              <a:rPr lang="ru-RU" dirty="0"/>
              <a:t>4) нахождения работника в командировке.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5894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1769</Words>
  <Application>Microsoft Office PowerPoint</Application>
  <PresentationFormat>Экран (4:3)</PresentationFormat>
  <Paragraphs>121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Статья 64. Дисциплинарные взыскания </vt:lpstr>
      <vt:lpstr>Презентация PowerPoint</vt:lpstr>
      <vt:lpstr>Нормативное постановление ВС РК</vt:lpstr>
      <vt:lpstr>Нормативное постановление ВС РК</vt:lpstr>
      <vt:lpstr>Презентация PowerPoint</vt:lpstr>
      <vt:lpstr>Презентация PowerPoint</vt:lpstr>
      <vt:lpstr>Ст. 26 Закона РК о профсоюзах </vt:lpstr>
      <vt:lpstr>Нормативное постановление ВС РК</vt:lpstr>
      <vt:lpstr>Нормативное постановление ВС РК</vt:lpstr>
      <vt:lpstr>Презентация PowerPoint</vt:lpstr>
      <vt:lpstr>Нормативное постановление ВС РК</vt:lpstr>
      <vt:lpstr>Нормативное постановление ВС РК</vt:lpstr>
      <vt:lpstr>Презентация PowerPoint</vt:lpstr>
      <vt:lpstr>Нормативное постановление ВС РК</vt:lpstr>
      <vt:lpstr>Презентация PowerPoint</vt:lpstr>
      <vt:lpstr>Презентация PowerPoint</vt:lpstr>
      <vt:lpstr>Презентация PowerPoint</vt:lpstr>
      <vt:lpstr>Нормативное постановление ВС РК</vt:lpstr>
      <vt:lpstr>Нормативное постановление ВС РК</vt:lpstr>
      <vt:lpstr>Нормативное постановление ВС РК</vt:lpstr>
      <vt:lpstr>Нормативное постановление ВС РК</vt:lpstr>
      <vt:lpstr>Нормативное постановление ВС РК</vt:lpstr>
      <vt:lpstr>Нормативное постановление ВС РК</vt:lpstr>
      <vt:lpstr>Статья 64. Дисциплинарные взыскания </vt:lpstr>
      <vt:lpstr>   Ограничение возможности расторжения трудового договора по инициативе работодателя    </vt:lpstr>
      <vt:lpstr>Расторжение ТД</vt:lpstr>
      <vt:lpstr>Презентация PowerPoint</vt:lpstr>
      <vt:lpstr>Презентация PowerPoint</vt:lpstr>
      <vt:lpstr>Расторжение ТД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20</cp:revision>
  <dcterms:created xsi:type="dcterms:W3CDTF">2015-11-15T12:21:42Z</dcterms:created>
  <dcterms:modified xsi:type="dcterms:W3CDTF">2017-11-12T14:09:06Z</dcterms:modified>
</cp:coreProperties>
</file>